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58" r:id="rId4"/>
    <p:sldId id="271" r:id="rId5"/>
    <p:sldId id="259" r:id="rId6"/>
    <p:sldId id="263" r:id="rId7"/>
    <p:sldId id="268" r:id="rId8"/>
    <p:sldId id="270" r:id="rId9"/>
    <p:sldId id="266" r:id="rId10"/>
    <p:sldId id="267" r:id="rId11"/>
    <p:sldId id="273" r:id="rId12"/>
    <p:sldId id="275" r:id="rId13"/>
    <p:sldId id="276" r:id="rId14"/>
    <p:sldId id="277" r:id="rId15"/>
    <p:sldId id="278" r:id="rId16"/>
    <p:sldId id="264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3"/>
  </p:normalViewPr>
  <p:slideViewPr>
    <p:cSldViewPr snapToGrid="0" snapToObjects="1">
      <p:cViewPr varScale="1">
        <p:scale>
          <a:sx n="66" d="100"/>
          <a:sy n="66" d="100"/>
        </p:scale>
        <p:origin x="-96" y="-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7661A9CA-62F0-4156-A790-D924673E08FC:coloramount2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F590DDA-6381-4C68-93B9-3B00D5E8A499:IndiaGerichtKleure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4170313C-19AB-4396-B961-3C94F4DBE205:IndiaRandomKleure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EC7D6C31-0A59-4C70-8379-EBFF614D39DD:ColorAmountNWRandom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Lonneke:Library:Containers:com.apple.mail:Data:Library:Mail%20Downloads:3938C6B0-1E21-4909-A30E-C0DD54B0DF77:ColorAmountNWGerich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PN (1000 keer)</a:t>
            </a:r>
            <a:endParaRPr lang="nl-NL"/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numRef>
              <c:f>Blad5!$A$2:$A$4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Blad5!$B$2:$B$4</c:f>
              <c:numCache>
                <c:formatCode>General</c:formatCode>
                <c:ptCount val="3"/>
                <c:pt idx="0">
                  <c:v>150.0</c:v>
                </c:pt>
                <c:pt idx="1">
                  <c:v>850.0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3598728"/>
        <c:axId val="-2079979176"/>
      </c:barChart>
      <c:catAx>
        <c:axId val="-2083598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979176"/>
        <c:crosses val="autoZero"/>
        <c:auto val="1"/>
        <c:lblAlgn val="ctr"/>
        <c:lblOffset val="100"/>
        <c:noMultiLvlLbl val="0"/>
      </c:catAx>
      <c:valAx>
        <c:axId val="-2079979176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3598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</a:t>
            </a:r>
            <a:r>
              <a:rPr lang="nl-NL"/>
              <a:t>Kleuren PN (1000</a:t>
            </a:r>
            <a:r>
              <a:rPr lang="nl-NL" baseline="0"/>
              <a:t> keer)</a:t>
            </a:r>
            <a:r>
              <a:rPr lang="nl-NL"/>
              <a:t> </a:t>
            </a:r>
          </a:p>
        </c:rich>
      </c:tx>
      <c:layout/>
      <c:overlay val="0"/>
      <c:spPr>
        <a:noFill/>
        <a:ln w="25400"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D7D31"/>
            </a:solidFill>
            <a:ln w="25400">
              <a:noFill/>
            </a:ln>
          </c:spPr>
          <c:invertIfNegative val="0"/>
          <c:cat>
            <c:numRef>
              <c:f>[coloramount2.xls]Blad6!$A$2:$A$4</c:f>
              <c:numCache>
                <c:formatCode>General</c:formatCode>
                <c:ptCount val="3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</c:numCache>
            </c:numRef>
          </c:cat>
          <c:val>
            <c:numRef>
              <c:f>[coloramount2.xls]Blad6!$B$2:$B$4</c:f>
              <c:numCache>
                <c:formatCode>General</c:formatCode>
                <c:ptCount val="3"/>
                <c:pt idx="0">
                  <c:v>1.0</c:v>
                </c:pt>
                <c:pt idx="1">
                  <c:v>661.0</c:v>
                </c:pt>
                <c:pt idx="2">
                  <c:v>238.0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5314504"/>
        <c:axId val="-2081566136"/>
      </c:barChart>
      <c:catAx>
        <c:axId val="-2135314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Verzamelbereik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566136"/>
        <c:crosses val="autoZero"/>
        <c:auto val="1"/>
        <c:lblAlgn val="ctr"/>
        <c:lblOffset val="100"/>
        <c:noMultiLvlLbl val="0"/>
      </c:catAx>
      <c:valAx>
        <c:axId val="-2081566136"/>
        <c:scaling>
          <c:orientation val="minMax"/>
          <c:max val="1000.0"/>
          <c:min val="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314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[IndiaGerichtKleuren.xls]Blad1!$A$2:$A$5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[IndiaGerichtKleuren.xls]Blad1!$B$2:$B$5</c:f>
              <c:numCache>
                <c:formatCode>General</c:formatCode>
                <c:ptCount val="4"/>
                <c:pt idx="0">
                  <c:v>1000.0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523608"/>
        <c:axId val="-2133604328"/>
      </c:barChart>
      <c:catAx>
        <c:axId val="-207952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3604328"/>
        <c:crosses val="autoZero"/>
        <c:auto val="1"/>
        <c:lblAlgn val="ctr"/>
        <c:lblOffset val="100"/>
        <c:noMultiLvlLbl val="0"/>
      </c:catAx>
      <c:valAx>
        <c:axId val="-2133604328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5236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</a:t>
            </a:r>
            <a:r>
              <a:rPr lang="nl-NL" baseline="0"/>
              <a:t> Kleuren IN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Blad1!$A$2:$A$5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</c:numCache>
            </c:numRef>
          </c:cat>
          <c:val>
            <c:numRef>
              <c:f>Blad1!$B$2:$B$5</c:f>
              <c:numCache>
                <c:formatCode>General</c:formatCode>
                <c:ptCount val="4"/>
                <c:pt idx="0">
                  <c:v>1.0</c:v>
                </c:pt>
                <c:pt idx="1">
                  <c:v>745.0</c:v>
                </c:pt>
                <c:pt idx="2">
                  <c:v>89.0</c:v>
                </c:pt>
                <c:pt idx="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2703944"/>
        <c:axId val="-2107354312"/>
      </c:barChart>
      <c:catAx>
        <c:axId val="-213270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354312"/>
        <c:crosses val="autoZero"/>
        <c:auto val="1"/>
        <c:lblAlgn val="ctr"/>
        <c:lblOffset val="100"/>
        <c:noMultiLvlLbl val="0"/>
      </c:catAx>
      <c:valAx>
        <c:axId val="-2107354312"/>
        <c:scaling>
          <c:orientation val="minMax"/>
          <c:max val="1000.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2703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Random Kleuren NW (1000 keer)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Frequentie</c:v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103.0</c:v>
                </c:pt>
                <c:pt idx="1">
                  <c:v>775.0</c:v>
                </c:pt>
                <c:pt idx="2">
                  <c:v>122.0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7131048"/>
        <c:axId val="-2107548344"/>
      </c:barChart>
      <c:catAx>
        <c:axId val="-210713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548344"/>
        <c:crosses val="autoZero"/>
        <c:auto val="1"/>
        <c:lblAlgn val="ctr"/>
        <c:lblOffset val="100"/>
        <c:noMultiLvlLbl val="0"/>
      </c:catAx>
      <c:valAx>
        <c:axId val="-2107548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1310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Histogram Gericht</a:t>
            </a:r>
            <a:r>
              <a:rPr lang="nl-NL" baseline="0"/>
              <a:t> NW (1000 keer)</a:t>
            </a:r>
            <a:endParaRPr lang="nl-NL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Blad1!$A$2:$A$4</c:f>
              <c:numCache>
                <c:formatCode>General</c:formatCode>
                <c:ptCount val="3"/>
                <c:pt idx="0">
                  <c:v>5.0</c:v>
                </c:pt>
                <c:pt idx="1">
                  <c:v>6.0</c:v>
                </c:pt>
                <c:pt idx="2">
                  <c:v>7.0</c:v>
                </c:pt>
              </c:numCache>
            </c:numRef>
          </c:cat>
          <c:val>
            <c:numRef>
              <c:f>Blad1!$B$2:$B$4</c:f>
              <c:numCache>
                <c:formatCode>General</c:formatCode>
                <c:ptCount val="3"/>
                <c:pt idx="0">
                  <c:v>947.0</c:v>
                </c:pt>
                <c:pt idx="1">
                  <c:v>53.0</c:v>
                </c:pt>
                <c:pt idx="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82377672"/>
        <c:axId val="-2078551368"/>
      </c:barChart>
      <c:catAx>
        <c:axId val="-2082377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551368"/>
        <c:crosses val="autoZero"/>
        <c:auto val="1"/>
        <c:lblAlgn val="ctr"/>
        <c:lblOffset val="100"/>
        <c:noMultiLvlLbl val="0"/>
      </c:catAx>
      <c:valAx>
        <c:axId val="-20785513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/>
                  <a:t>Frequentie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3776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E9010-3A16-924D-95B9-935A50FB884D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59A05-C5F5-664F-9A44-F673A6593A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1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comments</a:t>
            </a:r>
            <a:r>
              <a:rPr lang="en-US" baseline="0" dirty="0" smtClean="0"/>
              <a:t> Tim:</a:t>
            </a:r>
          </a:p>
          <a:p>
            <a:r>
              <a:rPr lang="en-US" baseline="0" dirty="0" smtClean="0"/>
              <a:t>Tel </a:t>
            </a:r>
            <a:r>
              <a:rPr lang="en-US" baseline="0" dirty="0" err="1" smtClean="0"/>
              <a:t>hoevaak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slechte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komen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Als</a:t>
            </a:r>
            <a:r>
              <a:rPr lang="en-US" baseline="0" dirty="0" smtClean="0"/>
              <a:t> je met </a:t>
            </a:r>
            <a:r>
              <a:rPr lang="en-US" baseline="0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komt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vaker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5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Zelf</a:t>
            </a:r>
            <a:r>
              <a:rPr lang="en-US" dirty="0" smtClean="0"/>
              <a:t> met de hand: van links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rechts</a:t>
            </a:r>
            <a:endParaRPr lang="en-US" dirty="0" smtClean="0"/>
          </a:p>
          <a:p>
            <a:pPr lvl="1"/>
            <a:r>
              <a:rPr lang="en-US" dirty="0" err="1" smtClean="0"/>
              <a:t>Conclusie</a:t>
            </a:r>
            <a:r>
              <a:rPr lang="en-US" dirty="0" smtClean="0"/>
              <a:t>: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, </a:t>
            </a:r>
            <a:r>
              <a:rPr lang="en-US" dirty="0" err="1" smtClean="0"/>
              <a:t>lijkt</a:t>
            </a:r>
            <a:r>
              <a:rPr lang="en-US" dirty="0" smtClean="0"/>
              <a:t> random (want </a:t>
            </a:r>
            <a:r>
              <a:rPr lang="en-US" dirty="0" err="1" smtClean="0"/>
              <a:t>iedere</a:t>
            </a:r>
            <a:r>
              <a:rPr lang="en-US" dirty="0" smtClean="0"/>
              <a:t> </a:t>
            </a:r>
            <a:r>
              <a:rPr lang="en-US" dirty="0" err="1" smtClean="0"/>
              <a:t>kaart</a:t>
            </a:r>
            <a:r>
              <a:rPr lang="en-US" dirty="0" smtClean="0"/>
              <a:t> is </a:t>
            </a:r>
            <a:r>
              <a:rPr lang="en-US" dirty="0" err="1" smtClean="0"/>
              <a:t>anders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Meer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algoritmisch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r>
              <a:rPr lang="en-US" dirty="0" smtClean="0"/>
              <a:t>,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. Meer van de </a:t>
            </a:r>
            <a:r>
              <a:rPr lang="en-US" baseline="0" dirty="0" err="1" smtClean="0"/>
              <a:t>volgorde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even op de </a:t>
            </a:r>
            <a:r>
              <a:rPr lang="en-US" baseline="0" dirty="0" err="1" smtClean="0"/>
              <a:t>achtergrond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soms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leesbaar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Hier</a:t>
            </a:r>
            <a:r>
              <a:rPr lang="en-US" dirty="0" smtClean="0"/>
              <a:t> nog </a:t>
            </a:r>
            <a:r>
              <a:rPr lang="en-US" dirty="0" err="1" smtClean="0"/>
              <a:t>duidelijk</a:t>
            </a:r>
            <a:r>
              <a:rPr lang="en-US" dirty="0" smtClean="0"/>
              <a:t> </a:t>
            </a:r>
            <a:r>
              <a:rPr lang="en-US" dirty="0" err="1" smtClean="0"/>
              <a:t>uitleggen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gebeurt</a:t>
            </a:r>
            <a:r>
              <a:rPr lang="en-US" dirty="0" smtClean="0"/>
              <a:t> en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is. </a:t>
            </a:r>
            <a:r>
              <a:rPr lang="en-US" dirty="0" err="1" smtClean="0"/>
              <a:t>Grenzen</a:t>
            </a:r>
            <a:r>
              <a:rPr lang="en-US" baseline="0" dirty="0" smtClean="0"/>
              <a:t> en </a:t>
            </a:r>
            <a:r>
              <a:rPr lang="en-US" baseline="0" smtClean="0"/>
              <a:t>landen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59A05-C5F5-664F-9A44-F673A6593A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9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40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6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6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10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0DF8F-3939-C645-BB5E-7999188419F2}" type="datetimeFigureOut">
              <a:rPr lang="en-US" smtClean="0"/>
              <a:t>17-12-15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30A71-AB85-BA46-A459-5646E313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9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5400" b="0" i="0" kern="1200">
          <a:solidFill>
            <a:schemeClr val="tx1"/>
          </a:solidFill>
          <a:latin typeface="Helvetica Neue Thin"/>
          <a:ea typeface="+mj-ea"/>
          <a:cs typeface="Helvetica Neue Thi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816" y="2722259"/>
            <a:ext cx="10024908" cy="1368115"/>
          </a:xfrm>
        </p:spPr>
        <p:txBody>
          <a:bodyPr>
            <a:normAutofit/>
          </a:bodyPr>
          <a:lstStyle/>
          <a:p>
            <a:pPr algn="l"/>
            <a:r>
              <a:rPr lang="en-US" sz="7000" b="1" dirty="0" err="1" smtClean="0">
                <a:latin typeface="Helvetica Neue Thin"/>
                <a:cs typeface="Helvetica Neue Thin"/>
              </a:rPr>
              <a:t>Kaartkleuren</a:t>
            </a:r>
            <a:endParaRPr lang="en-US" sz="7000" b="1" dirty="0">
              <a:latin typeface="Helvetica Neue Thin"/>
              <a:cs typeface="Helvetica Neue Thi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817" y="4308521"/>
            <a:ext cx="5676291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Lonneke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Lammers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/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Cas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Boot</a:t>
            </a:r>
            <a:b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</a:b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Alwin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latin typeface="Helvetica Neue Thin"/>
                <a:cs typeface="Helvetica Neue Thin"/>
              </a:rPr>
              <a:t>Lijdsman</a:t>
            </a:r>
            <a:endParaRPr lang="en-US" sz="2800" dirty="0">
              <a:ln>
                <a:solidFill>
                  <a:srgbClr val="000000"/>
                </a:solidFill>
              </a:ln>
              <a:latin typeface="Helvetica Neue Thin"/>
              <a:cs typeface="Helvetica Neue Thin"/>
            </a:endParaRPr>
          </a:p>
        </p:txBody>
      </p:sp>
    </p:spTree>
    <p:extLst>
      <p:ext uri="{BB962C8B-B14F-4D97-AF65-F5344CB8AC3E}">
        <p14:creationId xmlns:p14="http://schemas.microsoft.com/office/powerpoint/2010/main" val="168626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415" t="18316" r="16700" b="19003"/>
          <a:stretch/>
        </p:blipFill>
        <p:spPr>
          <a:xfrm>
            <a:off x="351122" y="432660"/>
            <a:ext cx="6573109" cy="4298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hermafbeelding 2015-12-17 om 11.27.09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7606" r="11214" b="4407"/>
          <a:stretch/>
        </p:blipFill>
        <p:spPr>
          <a:xfrm>
            <a:off x="6335077" y="2539860"/>
            <a:ext cx="5488384" cy="4112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8330854" y="2282850"/>
            <a:ext cx="159530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Social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8794" y="4716778"/>
            <a:ext cx="64892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accent2"/>
                  </a:solidFill>
                </a:ln>
              </a:rPr>
              <a:t>India</a:t>
            </a:r>
            <a:endParaRPr lang="en-US" dirty="0">
              <a:ln>
                <a:solidFill>
                  <a:schemeClr val="accent2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3869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16986" y="697551"/>
            <a:ext cx="6489378" cy="4712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1952244" y="5568319"/>
            <a:ext cx="416660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ln>
                  <a:solidFill>
                    <a:srgbClr val="C0504D"/>
                  </a:solidFill>
                </a:ln>
              </a:rPr>
              <a:t>Met de hand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gekleurde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kaart</a:t>
            </a:r>
            <a:r>
              <a:rPr lang="en-US" dirty="0" smtClean="0">
                <a:ln>
                  <a:solidFill>
                    <a:srgbClr val="C0504D"/>
                  </a:solidFill>
                </a:ln>
              </a:rPr>
              <a:t> Pennsylvania</a:t>
            </a:r>
            <a:endParaRPr lang="en-US" dirty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16157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518836"/>
            <a:ext cx="8911687" cy="1280890"/>
          </a:xfrm>
        </p:spPr>
        <p:txBody>
          <a:bodyPr/>
          <a:lstStyle/>
          <a:p>
            <a:r>
              <a:rPr lang="nl-NL" dirty="0" smtClean="0"/>
              <a:t>Resultaten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1995763"/>
            <a:ext cx="7289306" cy="3777622"/>
          </a:xfrm>
        </p:spPr>
        <p:txBody>
          <a:bodyPr/>
          <a:lstStyle/>
          <a:p>
            <a:r>
              <a:rPr lang="en-US" dirty="0" smtClean="0"/>
              <a:t>Histogram</a:t>
            </a:r>
          </a:p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efficienter</a:t>
            </a:r>
            <a:endParaRPr lang="en-US" dirty="0" smtClean="0"/>
          </a:p>
          <a:p>
            <a:pPr lvl="1"/>
            <a:r>
              <a:rPr lang="en-US" dirty="0" err="1" smtClean="0"/>
              <a:t>Sneller</a:t>
            </a:r>
            <a:endParaRPr lang="en-US" dirty="0"/>
          </a:p>
          <a:p>
            <a:pPr lvl="1"/>
            <a:r>
              <a:rPr lang="en-US" dirty="0" smtClean="0"/>
              <a:t>Minder </a:t>
            </a:r>
            <a:r>
              <a:rPr lang="en-US" dirty="0" err="1" smtClean="0"/>
              <a:t>iteraties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137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272" y="516957"/>
            <a:ext cx="8911687" cy="1280890"/>
          </a:xfrm>
        </p:spPr>
        <p:txBody>
          <a:bodyPr/>
          <a:lstStyle/>
          <a:p>
            <a:r>
              <a:rPr lang="en-US" dirty="0" smtClean="0"/>
              <a:t>Pennsylvania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0329952"/>
              </p:ext>
            </p:extLst>
          </p:nvPr>
        </p:nvGraphicFramePr>
        <p:xfrm>
          <a:off x="6061124" y="3213711"/>
          <a:ext cx="5705492" cy="337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700754"/>
              </p:ext>
            </p:extLst>
          </p:nvPr>
        </p:nvGraphicFramePr>
        <p:xfrm>
          <a:off x="425383" y="3213711"/>
          <a:ext cx="5289391" cy="3374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7241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514" y="450916"/>
            <a:ext cx="8911687" cy="1280890"/>
          </a:xfrm>
        </p:spPr>
        <p:txBody>
          <a:bodyPr/>
          <a:lstStyle/>
          <a:p>
            <a:r>
              <a:rPr lang="en-US" dirty="0" smtClean="0"/>
              <a:t>India</a:t>
            </a:r>
            <a:endParaRPr lang="en-US" dirty="0"/>
          </a:p>
        </p:txBody>
      </p:sp>
      <p:graphicFrame>
        <p:nvGraphicFramePr>
          <p:cNvPr id="8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028649"/>
              </p:ext>
            </p:extLst>
          </p:nvPr>
        </p:nvGraphicFramePr>
        <p:xfrm>
          <a:off x="6118850" y="3264494"/>
          <a:ext cx="5780393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9895717"/>
              </p:ext>
            </p:extLst>
          </p:nvPr>
        </p:nvGraphicFramePr>
        <p:xfrm>
          <a:off x="444624" y="3264494"/>
          <a:ext cx="5366359" cy="333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417" y="497713"/>
            <a:ext cx="8911687" cy="1280890"/>
          </a:xfrm>
        </p:spPr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graphicFrame>
        <p:nvGraphicFramePr>
          <p:cNvPr id="7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113193"/>
              </p:ext>
            </p:extLst>
          </p:nvPr>
        </p:nvGraphicFramePr>
        <p:xfrm>
          <a:off x="386899" y="3194467"/>
          <a:ext cx="5462567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fiek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8732834"/>
              </p:ext>
            </p:extLst>
          </p:nvPr>
        </p:nvGraphicFramePr>
        <p:xfrm>
          <a:off x="6195815" y="3194467"/>
          <a:ext cx="5372709" cy="3387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9828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582" y="595812"/>
            <a:ext cx="8911687" cy="1280890"/>
          </a:xfrm>
        </p:spPr>
        <p:txBody>
          <a:bodyPr/>
          <a:lstStyle/>
          <a:p>
            <a:r>
              <a:rPr lang="nl-NL" dirty="0" smtClean="0"/>
              <a:t>Conclusie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240" y="2120414"/>
            <a:ext cx="7289306" cy="3777622"/>
          </a:xfrm>
        </p:spPr>
        <p:txBody>
          <a:bodyPr/>
          <a:lstStyle/>
          <a:p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</a:t>
            </a:r>
            <a:r>
              <a:rPr lang="en-US" dirty="0" err="1" smtClean="0"/>
              <a:t>efficienter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Random Sampling</a:t>
            </a:r>
          </a:p>
          <a:p>
            <a:r>
              <a:rPr lang="en-US" dirty="0" err="1" smtClean="0"/>
              <a:t>Vier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is minimum </a:t>
            </a:r>
            <a:r>
              <a:rPr lang="en-US" dirty="0" err="1" smtClean="0"/>
              <a:t>aantal</a:t>
            </a:r>
            <a:endParaRPr lang="en-US" dirty="0" smtClean="0"/>
          </a:p>
          <a:p>
            <a:r>
              <a:rPr lang="en-US" dirty="0" smtClean="0"/>
              <a:t>Four Color Theorem </a:t>
            </a:r>
            <a:r>
              <a:rPr lang="en-US" dirty="0" err="1" smtClean="0"/>
              <a:t>houdt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stand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smtClean="0"/>
              <a:t> 3D-kaarten (social network)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240" y="653543"/>
            <a:ext cx="6886051" cy="3945719"/>
          </a:xfrm>
        </p:spPr>
        <p:txBody>
          <a:bodyPr>
            <a:normAutofit/>
          </a:bodyPr>
          <a:lstStyle/>
          <a:p>
            <a:r>
              <a:rPr lang="nl-NL" dirty="0" smtClean="0"/>
              <a:t>Bedankt voor jullie aandacht. Zijn er nog vragen?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8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563" y="735918"/>
            <a:ext cx="4971034" cy="81343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Structuur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563" y="1922089"/>
            <a:ext cx="8915400" cy="477474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Probleemkeuze</a:t>
            </a:r>
            <a:r>
              <a:rPr lang="en-US" sz="2000" dirty="0" smtClean="0"/>
              <a:t> en </a:t>
            </a:r>
            <a:r>
              <a:rPr lang="en-US" sz="2000" dirty="0" err="1" smtClean="0"/>
              <a:t>probleemstelling</a:t>
            </a:r>
            <a:endParaRPr lang="en-US" sz="2000" dirty="0" smtClean="0"/>
          </a:p>
          <a:p>
            <a:pPr lvl="1"/>
            <a:r>
              <a:rPr lang="en-US" sz="2000" dirty="0" smtClean="0"/>
              <a:t>1</a:t>
            </a:r>
            <a:r>
              <a:rPr lang="en-US" sz="2000" dirty="0"/>
              <a:t>: </a:t>
            </a:r>
            <a:r>
              <a:rPr lang="en-US" sz="2000" dirty="0" err="1"/>
              <a:t>Kaartkleuren</a:t>
            </a:r>
            <a:endParaRPr lang="en-US" sz="2000" dirty="0"/>
          </a:p>
          <a:p>
            <a:pPr lvl="1"/>
            <a:r>
              <a:rPr lang="en-US" sz="2000" dirty="0"/>
              <a:t>2: Social </a:t>
            </a:r>
            <a:r>
              <a:rPr lang="en-US" sz="2000" dirty="0" smtClean="0"/>
              <a:t>networks</a:t>
            </a:r>
          </a:p>
          <a:p>
            <a:pPr lvl="1"/>
            <a:r>
              <a:rPr lang="en-US" sz="2000" dirty="0" err="1" smtClean="0"/>
              <a:t>Toestandruimtegrootte</a:t>
            </a:r>
            <a:r>
              <a:rPr lang="en-US" sz="2000" dirty="0"/>
              <a:t> </a:t>
            </a:r>
            <a:r>
              <a:rPr lang="en-US" sz="2000" dirty="0" smtClean="0"/>
              <a:t>&amp; Four Color Theorem</a:t>
            </a:r>
          </a:p>
          <a:p>
            <a:r>
              <a:rPr lang="en-US" sz="2000" dirty="0" smtClean="0"/>
              <a:t>Plan </a:t>
            </a:r>
            <a:r>
              <a:rPr lang="en-US" sz="2000" dirty="0"/>
              <a:t>van </a:t>
            </a:r>
            <a:r>
              <a:rPr lang="en-US" sz="2000" dirty="0" err="1" smtClean="0"/>
              <a:t>aanpak</a:t>
            </a:r>
            <a:endParaRPr lang="en-US" sz="2000" dirty="0" smtClean="0"/>
          </a:p>
          <a:p>
            <a:r>
              <a:rPr lang="en-US" sz="2000" dirty="0" err="1" smtClean="0"/>
              <a:t>Heuristiek</a:t>
            </a:r>
            <a:endParaRPr lang="en-US" sz="2000" dirty="0" smtClean="0"/>
          </a:p>
          <a:p>
            <a:pPr lvl="1"/>
            <a:r>
              <a:rPr lang="en-US" sz="2000" dirty="0" smtClean="0"/>
              <a:t>Random </a:t>
            </a:r>
            <a:r>
              <a:rPr lang="en-US" sz="2000" dirty="0" err="1" smtClean="0"/>
              <a:t>Samping</a:t>
            </a:r>
            <a:endParaRPr lang="en-US" sz="2000" dirty="0" smtClean="0"/>
          </a:p>
          <a:p>
            <a:pPr lvl="1"/>
            <a:r>
              <a:rPr lang="en-US" sz="2000" dirty="0" err="1" smtClean="0"/>
              <a:t>Gericht</a:t>
            </a:r>
            <a:r>
              <a:rPr lang="en-US" sz="2000" dirty="0" smtClean="0"/>
              <a:t> </a:t>
            </a:r>
            <a:r>
              <a:rPr lang="en-US" sz="2000" dirty="0" err="1" smtClean="0"/>
              <a:t>kleuren</a:t>
            </a:r>
            <a:endParaRPr lang="en-US" sz="2000" dirty="0" smtClean="0"/>
          </a:p>
          <a:p>
            <a:r>
              <a:rPr lang="en-US" sz="2000" dirty="0" err="1" smtClean="0"/>
              <a:t>Visualitsatie</a:t>
            </a:r>
            <a:endParaRPr lang="en-US" sz="2000" dirty="0" smtClean="0"/>
          </a:p>
          <a:p>
            <a:r>
              <a:rPr lang="en-US" sz="2000" dirty="0" err="1" smtClean="0"/>
              <a:t>Resultaten</a:t>
            </a:r>
            <a:endParaRPr lang="en-US" sz="2000" dirty="0" smtClean="0"/>
          </a:p>
          <a:p>
            <a:r>
              <a:rPr lang="en-US" sz="2000" dirty="0" err="1" smtClean="0"/>
              <a:t>Conclusie</a:t>
            </a:r>
            <a:endParaRPr lang="en-US" sz="2000" dirty="0" smtClean="0"/>
          </a:p>
          <a:p>
            <a:r>
              <a:rPr lang="en-US" sz="2000" dirty="0" err="1" smtClean="0"/>
              <a:t>Vragen</a:t>
            </a:r>
            <a:r>
              <a:rPr lang="en-US" sz="2000" dirty="0" smtClean="0"/>
              <a:t>?</a:t>
            </a:r>
          </a:p>
          <a:p>
            <a:pPr marL="342900" lvl="1" indent="-342900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98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392" y="715578"/>
            <a:ext cx="7250262" cy="101749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Probleemkeuze</a:t>
            </a:r>
            <a:r>
              <a:rPr lang="en-US" dirty="0" smtClean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probleemstelling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96" y="533758"/>
            <a:ext cx="2608533" cy="2398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829" y="1733073"/>
            <a:ext cx="2608533" cy="2391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238" r="20372"/>
          <a:stretch/>
        </p:blipFill>
        <p:spPr>
          <a:xfrm>
            <a:off x="9367829" y="4131703"/>
            <a:ext cx="2608533" cy="2428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39392" y="2268477"/>
            <a:ext cx="8328437" cy="4291701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Keuze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</a:t>
            </a:r>
            <a:r>
              <a:rPr lang="en-US" sz="2000" dirty="0" err="1" smtClean="0"/>
              <a:t>Kaartkleuren</a:t>
            </a:r>
            <a:endParaRPr lang="en-US" sz="2000" dirty="0" smtClean="0"/>
          </a:p>
          <a:p>
            <a:pPr lvl="1"/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kaart</a:t>
            </a:r>
            <a:r>
              <a:rPr lang="en-US" sz="1600" dirty="0" smtClean="0"/>
              <a:t> in met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sz="1600" dirty="0" smtClean="0"/>
          </a:p>
          <a:p>
            <a:pPr lvl="1"/>
            <a:r>
              <a:rPr lang="en-US" sz="1600" dirty="0" err="1" smtClean="0"/>
              <a:t>Aangrenzende</a:t>
            </a:r>
            <a:r>
              <a:rPr lang="en-US" sz="1600" dirty="0" smtClean="0"/>
              <a:t> </a:t>
            </a:r>
            <a:r>
              <a:rPr lang="en-US" sz="1600" dirty="0" err="1" smtClean="0"/>
              <a:t>landen</a:t>
            </a:r>
            <a:r>
              <a:rPr lang="en-US" sz="1600" dirty="0" smtClean="0"/>
              <a:t> </a:t>
            </a:r>
            <a:r>
              <a:rPr lang="en-US" sz="1600" dirty="0" err="1" smtClean="0"/>
              <a:t>mogen</a:t>
            </a:r>
            <a:r>
              <a:rPr lang="en-US" sz="1600" dirty="0" smtClean="0"/>
              <a:t>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r>
              <a:rPr lang="en-US" sz="1600" dirty="0" smtClean="0"/>
              <a:t> </a:t>
            </a:r>
            <a:r>
              <a:rPr lang="en-US" sz="1600" dirty="0" err="1" smtClean="0"/>
              <a:t>hebben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err="1" smtClean="0"/>
              <a:t>Probleemstelling</a:t>
            </a:r>
            <a:r>
              <a:rPr lang="en-US" sz="2000" dirty="0" smtClean="0"/>
              <a:t> Social Networks</a:t>
            </a:r>
          </a:p>
          <a:p>
            <a:pPr lvl="1"/>
            <a:r>
              <a:rPr lang="en-US" sz="1600" dirty="0" smtClean="0"/>
              <a:t>3 </a:t>
            </a:r>
            <a:r>
              <a:rPr lang="en-US" sz="1600" dirty="0" err="1" smtClean="0"/>
              <a:t>netwerken</a:t>
            </a:r>
            <a:endParaRPr lang="en-US" sz="1600" dirty="0" smtClean="0"/>
          </a:p>
          <a:p>
            <a:pPr lvl="1"/>
            <a:r>
              <a:rPr lang="en-US" sz="1600" dirty="0" smtClean="0"/>
              <a:t>100 </a:t>
            </a:r>
            <a:r>
              <a:rPr lang="en-US" sz="1600" dirty="0" err="1" smtClean="0"/>
              <a:t>anonieme</a:t>
            </a:r>
            <a:r>
              <a:rPr lang="en-US" sz="1600" dirty="0" smtClean="0"/>
              <a:t> </a:t>
            </a:r>
            <a:r>
              <a:rPr lang="en-US" sz="1600" dirty="0" err="1" smtClean="0"/>
              <a:t>gebruikers</a:t>
            </a:r>
            <a:r>
              <a:rPr lang="en-US" sz="1600" dirty="0" smtClean="0"/>
              <a:t> en </a:t>
            </a:r>
            <a:r>
              <a:rPr lang="en-US" sz="1600" dirty="0" err="1" smtClean="0"/>
              <a:t>hun</a:t>
            </a:r>
            <a:r>
              <a:rPr lang="en-US" sz="1600" dirty="0" smtClean="0"/>
              <a:t> </a:t>
            </a:r>
            <a:r>
              <a:rPr lang="en-US" sz="1600" dirty="0" err="1" smtClean="0"/>
              <a:t>netwerk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Gebruikers</a:t>
            </a:r>
            <a:r>
              <a:rPr lang="en-US" sz="1600" dirty="0" smtClean="0"/>
              <a:t> die </a:t>
            </a:r>
            <a:r>
              <a:rPr lang="en-US" sz="1600" dirty="0" err="1" smtClean="0"/>
              <a:t>verbonden</a:t>
            </a:r>
            <a:r>
              <a:rPr lang="en-US" sz="1600" dirty="0" smtClean="0"/>
              <a:t> zijn </a:t>
            </a:r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dezelfde</a:t>
            </a:r>
            <a:r>
              <a:rPr lang="en-US" sz="1600" dirty="0" smtClean="0"/>
              <a:t> </a:t>
            </a:r>
            <a:r>
              <a:rPr lang="en-US" sz="1600" dirty="0" err="1" smtClean="0"/>
              <a:t>kleur</a:t>
            </a:r>
            <a:endParaRPr lang="en-US" sz="1600" dirty="0" smtClean="0"/>
          </a:p>
          <a:p>
            <a:pPr lvl="1"/>
            <a:r>
              <a:rPr lang="en-US" sz="1600" dirty="0" err="1" smtClean="0"/>
              <a:t>Gebruik</a:t>
            </a:r>
            <a:r>
              <a:rPr lang="en-US" sz="1600" dirty="0" smtClean="0"/>
              <a:t> </a:t>
            </a:r>
            <a:r>
              <a:rPr lang="en-US" sz="1600" dirty="0" err="1" smtClean="0"/>
              <a:t>wederom</a:t>
            </a:r>
            <a:r>
              <a:rPr lang="en-US" sz="1600" dirty="0" smtClean="0"/>
              <a:t> </a:t>
            </a:r>
            <a:r>
              <a:rPr lang="en-US" sz="1600" dirty="0" err="1" smtClean="0"/>
              <a:t>zo</a:t>
            </a:r>
            <a:r>
              <a:rPr lang="en-US" sz="1600" dirty="0" smtClean="0"/>
              <a:t> min </a:t>
            </a:r>
            <a:r>
              <a:rPr lang="en-US" sz="1600" dirty="0" err="1" smtClean="0"/>
              <a:t>mogelijk</a:t>
            </a:r>
            <a:r>
              <a:rPr lang="en-US" sz="1600" dirty="0" smtClean="0"/>
              <a:t> </a:t>
            </a:r>
            <a:r>
              <a:rPr lang="en-US" sz="1600" dirty="0" err="1" smtClean="0"/>
              <a:t>kleuren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669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021" y="84418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Toestandruimte</a:t>
            </a:r>
            <a:r>
              <a:rPr lang="en-US" dirty="0" smtClean="0"/>
              <a:t> &amp; Four Color Theorem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021" y="2779359"/>
            <a:ext cx="8915400" cy="23779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Guthrie’s Problem</a:t>
            </a:r>
          </a:p>
          <a:p>
            <a:r>
              <a:rPr lang="en-US" sz="2800" dirty="0" smtClean="0"/>
              <a:t>Four Color Theorem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333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338" y="507446"/>
            <a:ext cx="9129206" cy="1280890"/>
          </a:xfrm>
        </p:spPr>
        <p:txBody>
          <a:bodyPr/>
          <a:lstStyle/>
          <a:p>
            <a:r>
              <a:rPr lang="en-US" dirty="0" smtClean="0"/>
              <a:t>Plan van </a:t>
            </a:r>
            <a:r>
              <a:rPr lang="en-US" dirty="0" err="1" smtClean="0"/>
              <a:t>aanpak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338" y="1994033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kaarten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r>
              <a:rPr lang="en-US" dirty="0" smtClean="0"/>
              <a:t> + </a:t>
            </a:r>
            <a:r>
              <a:rPr lang="en-US" dirty="0" err="1" smtClean="0"/>
              <a:t>pseudocode</a:t>
            </a:r>
            <a:r>
              <a:rPr lang="en-US" dirty="0" smtClean="0"/>
              <a:t> </a:t>
            </a:r>
            <a:r>
              <a:rPr lang="en-US" dirty="0" err="1" smtClean="0"/>
              <a:t>uitdenken</a:t>
            </a:r>
            <a:endParaRPr lang="en-US" dirty="0" smtClean="0"/>
          </a:p>
          <a:p>
            <a:r>
              <a:rPr lang="en-US" dirty="0" err="1"/>
              <a:t>Benodigde</a:t>
            </a:r>
            <a:r>
              <a:rPr lang="en-US" dirty="0"/>
              <a:t> </a:t>
            </a:r>
            <a:r>
              <a:rPr lang="en-US" dirty="0" err="1"/>
              <a:t>programmeer</a:t>
            </a:r>
            <a:r>
              <a:rPr lang="en-US" dirty="0"/>
              <a:t>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vaardigheden</a:t>
            </a:r>
            <a:r>
              <a:rPr lang="en-US" dirty="0"/>
              <a:t> </a:t>
            </a:r>
            <a:r>
              <a:rPr lang="en-US" dirty="0" err="1"/>
              <a:t>leren</a:t>
            </a:r>
            <a:endParaRPr lang="en-US" dirty="0"/>
          </a:p>
          <a:p>
            <a:pPr lvl="1"/>
            <a:r>
              <a:rPr lang="en-US" dirty="0"/>
              <a:t>Python (code)</a:t>
            </a:r>
          </a:p>
          <a:p>
            <a:pPr lvl="1"/>
            <a:r>
              <a:rPr lang="en-US" dirty="0" err="1"/>
              <a:t>NetworkX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dirty="0" err="1"/>
              <a:t>visualisatie</a:t>
            </a:r>
            <a:r>
              <a:rPr lang="en-US" dirty="0"/>
              <a:t>)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err="1" smtClean="0"/>
              <a:t>Optimalisatie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736" y="504844"/>
            <a:ext cx="8911687" cy="1280890"/>
          </a:xfrm>
        </p:spPr>
        <p:txBody>
          <a:bodyPr/>
          <a:lstStyle/>
          <a:p>
            <a:r>
              <a:rPr lang="en-US" dirty="0" err="1" smtClean="0"/>
              <a:t>Heuristieken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736" y="1938206"/>
            <a:ext cx="8915400" cy="3777622"/>
          </a:xfrm>
        </p:spPr>
        <p:txBody>
          <a:bodyPr/>
          <a:lstStyle/>
          <a:p>
            <a:pPr marL="400050" lvl="2" indent="0">
              <a:buNone/>
            </a:pPr>
            <a:endParaRPr lang="en-US" dirty="0"/>
          </a:p>
          <a:p>
            <a:r>
              <a:rPr lang="en-US" dirty="0" err="1" smtClean="0"/>
              <a:t>Heuristiek</a:t>
            </a:r>
            <a:r>
              <a:rPr lang="en-US" dirty="0" smtClean="0"/>
              <a:t> 1</a:t>
            </a:r>
            <a:r>
              <a:rPr lang="en-US" dirty="0" smtClean="0"/>
              <a:t>: Random </a:t>
            </a:r>
            <a:r>
              <a:rPr lang="en-US" dirty="0"/>
              <a:t>S</a:t>
            </a:r>
            <a:r>
              <a:rPr lang="en-US" dirty="0" smtClean="0"/>
              <a:t>ampling </a:t>
            </a:r>
          </a:p>
          <a:p>
            <a:r>
              <a:rPr lang="en-US" dirty="0" err="1" smtClean="0"/>
              <a:t>Heuristiek</a:t>
            </a:r>
            <a:r>
              <a:rPr lang="en-US" dirty="0" smtClean="0"/>
              <a:t> 2: </a:t>
            </a:r>
            <a:r>
              <a:rPr lang="en-US" dirty="0" err="1"/>
              <a:t>G</a:t>
            </a:r>
            <a:r>
              <a:rPr lang="en-US" dirty="0" err="1" smtClean="0"/>
              <a:t>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 smtClean="0"/>
          </a:p>
          <a:p>
            <a:pPr lvl="1"/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buurlanden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0100" y="862246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Heuristiek</a:t>
            </a:r>
            <a:r>
              <a:rPr lang="en-US" dirty="0"/>
              <a:t> Random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31958"/>
          <a:stretch/>
        </p:blipFill>
        <p:spPr>
          <a:xfrm>
            <a:off x="8905395" y="195100"/>
            <a:ext cx="3023903" cy="6426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0100" y="1950020"/>
            <a:ext cx="7765295" cy="4207988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Laad</a:t>
            </a:r>
            <a:r>
              <a:rPr lang="en-US" sz="2900" dirty="0" smtClean="0"/>
              <a:t> 2 .</a:t>
            </a:r>
            <a:r>
              <a:rPr lang="en-US" sz="2900" dirty="0" err="1" smtClean="0"/>
              <a:t>csv</a:t>
            </a:r>
            <a:r>
              <a:rPr lang="en-US" sz="2900" dirty="0" smtClean="0"/>
              <a:t> </a:t>
            </a:r>
            <a:r>
              <a:rPr lang="en-US" sz="2900" dirty="0" err="1" smtClean="0"/>
              <a:t>bestanden</a:t>
            </a:r>
            <a:r>
              <a:rPr lang="en-US" sz="2900" dirty="0" smtClean="0"/>
              <a:t> in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landen</a:t>
            </a:r>
            <a:r>
              <a:rPr lang="en-US" sz="2900" dirty="0" smtClean="0"/>
              <a:t> </a:t>
            </a:r>
            <a:r>
              <a:rPr lang="en-US" sz="2900" dirty="0" err="1" smtClean="0"/>
              <a:t>aan</a:t>
            </a:r>
            <a:r>
              <a:rPr lang="en-US" sz="2900" dirty="0" smtClean="0"/>
              <a:t> </a:t>
            </a:r>
            <a:r>
              <a:rPr lang="en-US" sz="2900" dirty="0" err="1" smtClean="0"/>
              <a:t>elkaar</a:t>
            </a:r>
            <a:r>
              <a:rPr lang="en-US" sz="2900" dirty="0" smtClean="0"/>
              <a:t> </a:t>
            </a:r>
            <a:r>
              <a:rPr lang="en-US" sz="2900" dirty="0" err="1" smtClean="0"/>
              <a:t>grenzen</a:t>
            </a:r>
            <a:endParaRPr lang="en-US" sz="2900" dirty="0" smtClean="0"/>
          </a:p>
          <a:p>
            <a:r>
              <a:rPr lang="en-US" sz="2900" dirty="0" err="1" smtClean="0"/>
              <a:t>Kies</a:t>
            </a:r>
            <a:r>
              <a:rPr lang="en-US" sz="2900" dirty="0" smtClean="0"/>
              <a:t> </a:t>
            </a:r>
            <a:r>
              <a:rPr lang="en-US" sz="2900" dirty="0" err="1" smtClean="0"/>
              <a:t>een</a:t>
            </a:r>
            <a:r>
              <a:rPr lang="en-US" sz="2900" dirty="0" smtClean="0"/>
              <a:t> </a:t>
            </a:r>
            <a:r>
              <a:rPr lang="en-US" sz="2900" dirty="0" err="1" smtClean="0"/>
              <a:t>willekeurig</a:t>
            </a:r>
            <a:r>
              <a:rPr lang="en-US" sz="2900" dirty="0" smtClean="0"/>
              <a:t> land</a:t>
            </a:r>
          </a:p>
          <a:p>
            <a:r>
              <a:rPr lang="en-US" sz="2900" dirty="0" err="1" smtClean="0"/>
              <a:t>Kijk</a:t>
            </a:r>
            <a:r>
              <a:rPr lang="en-US" sz="2900" dirty="0" smtClean="0"/>
              <a:t> </a:t>
            </a:r>
            <a:r>
              <a:rPr lang="en-US" sz="2900" dirty="0" err="1" smtClean="0"/>
              <a:t>naar</a:t>
            </a:r>
            <a:r>
              <a:rPr lang="en-US" sz="2900" dirty="0" smtClean="0"/>
              <a:t> </a:t>
            </a:r>
            <a:r>
              <a:rPr lang="en-US" sz="2900" dirty="0" err="1" smtClean="0"/>
              <a:t>welke</a:t>
            </a:r>
            <a:r>
              <a:rPr lang="en-US" sz="2900" dirty="0" smtClean="0"/>
              <a:t> </a:t>
            </a:r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buren</a:t>
            </a:r>
            <a:r>
              <a:rPr lang="en-US" sz="2900" dirty="0" smtClean="0"/>
              <a:t> </a:t>
            </a:r>
            <a:r>
              <a:rPr lang="en-US" sz="2900" dirty="0" err="1" smtClean="0"/>
              <a:t>hebben</a:t>
            </a:r>
            <a:endParaRPr lang="en-US" sz="2900" dirty="0" smtClean="0"/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het land</a:t>
            </a:r>
          </a:p>
          <a:p>
            <a:r>
              <a:rPr lang="en-US" sz="2900" dirty="0" err="1" smtClean="0"/>
              <a:t>Kleur</a:t>
            </a:r>
            <a:r>
              <a:rPr lang="en-US" sz="2900" dirty="0" smtClean="0"/>
              <a:t> de </a:t>
            </a:r>
            <a:r>
              <a:rPr lang="en-US" sz="2900" dirty="0" err="1" smtClean="0"/>
              <a:t>hele</a:t>
            </a:r>
            <a:r>
              <a:rPr lang="en-US" sz="2900" dirty="0" smtClean="0"/>
              <a:t> </a:t>
            </a:r>
            <a:r>
              <a:rPr lang="en-US" sz="2900" dirty="0" err="1" smtClean="0"/>
              <a:t>landkaart</a:t>
            </a:r>
            <a:endParaRPr lang="en-US" sz="2900" dirty="0" smtClean="0"/>
          </a:p>
          <a:p>
            <a:r>
              <a:rPr lang="en-US" sz="2900" dirty="0" err="1" smtClean="0"/>
              <a:t>Herhaal</a:t>
            </a:r>
            <a:r>
              <a:rPr lang="en-US" sz="2900" dirty="0" smtClean="0"/>
              <a:t> 1000 x en </a:t>
            </a:r>
            <a:r>
              <a:rPr lang="en-US" sz="2900" dirty="0" err="1" smtClean="0"/>
              <a:t>zoek</a:t>
            </a:r>
            <a:r>
              <a:rPr lang="en-US" sz="2900" dirty="0" smtClean="0"/>
              <a:t> de </a:t>
            </a:r>
            <a:r>
              <a:rPr lang="en-US" sz="2900" dirty="0" err="1" smtClean="0"/>
              <a:t>beste</a:t>
            </a:r>
            <a:r>
              <a:rPr lang="en-US" sz="2900" dirty="0" smtClean="0"/>
              <a:t> </a:t>
            </a:r>
            <a:r>
              <a:rPr lang="en-US" sz="2900" dirty="0" err="1" smtClean="0"/>
              <a:t>oplossing</a:t>
            </a:r>
            <a:r>
              <a:rPr lang="en-US" sz="2900" dirty="0" smtClean="0"/>
              <a:t> </a:t>
            </a:r>
            <a:r>
              <a:rPr lang="en-US" sz="2900" dirty="0" err="1" smtClean="0"/>
              <a:t>daaruit</a:t>
            </a:r>
            <a:endParaRPr lang="en-US" sz="29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166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3813" y="843002"/>
            <a:ext cx="8911687" cy="60642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Heuristiek</a:t>
            </a:r>
            <a:r>
              <a:rPr lang="en-US" dirty="0" smtClean="0"/>
              <a:t> </a:t>
            </a:r>
            <a:r>
              <a:rPr lang="en-US" dirty="0" err="1" smtClean="0"/>
              <a:t>Gericht</a:t>
            </a:r>
            <a:r>
              <a:rPr lang="en-US" dirty="0" smtClean="0"/>
              <a:t> </a:t>
            </a:r>
            <a:r>
              <a:rPr lang="en-US" dirty="0" err="1" smtClean="0"/>
              <a:t>Kleuren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100" y="1988507"/>
            <a:ext cx="7691824" cy="4379151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Laad</a:t>
            </a:r>
            <a:r>
              <a:rPr lang="en-US" dirty="0" smtClean="0"/>
              <a:t> 2 .</a:t>
            </a:r>
            <a:r>
              <a:rPr lang="en-US" dirty="0" err="1" smtClean="0"/>
              <a:t>csv</a:t>
            </a:r>
            <a:r>
              <a:rPr lang="en-US" dirty="0" smtClean="0"/>
              <a:t> </a:t>
            </a:r>
            <a:r>
              <a:rPr lang="en-US" dirty="0" err="1" smtClean="0"/>
              <a:t>bestanden</a:t>
            </a:r>
            <a:r>
              <a:rPr lang="en-US" dirty="0" smtClean="0"/>
              <a:t> in</a:t>
            </a: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landen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grenzen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land met de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Kijk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buren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endParaRPr lang="en-US" dirty="0" smtClean="0"/>
          </a:p>
          <a:p>
            <a:r>
              <a:rPr lang="en-US" dirty="0" err="1" smtClean="0"/>
              <a:t>Kleur</a:t>
            </a:r>
            <a:r>
              <a:rPr lang="en-US" dirty="0" smtClean="0"/>
              <a:t> het land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Kies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volgende</a:t>
            </a:r>
            <a:r>
              <a:rPr lang="en-US" dirty="0" smtClean="0">
                <a:solidFill>
                  <a:srgbClr val="FF0000"/>
                </a:solidFill>
              </a:rPr>
              <a:t> land die </a:t>
            </a:r>
            <a:r>
              <a:rPr lang="en-US" dirty="0" err="1" smtClean="0">
                <a:solidFill>
                  <a:srgbClr val="FF0000"/>
                </a:solidFill>
              </a:rPr>
              <a:t>meeste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buren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heeft</a:t>
            </a:r>
            <a:r>
              <a:rPr lang="en-US" dirty="0" smtClean="0">
                <a:solidFill>
                  <a:srgbClr val="FF0000"/>
                </a:solidFill>
              </a:rPr>
              <a:t> etc.</a:t>
            </a:r>
          </a:p>
          <a:p>
            <a:r>
              <a:rPr lang="en-US" dirty="0" err="1" smtClean="0"/>
              <a:t>Kleur</a:t>
            </a:r>
            <a:r>
              <a:rPr lang="en-US" dirty="0" smtClean="0"/>
              <a:t> de </a:t>
            </a:r>
            <a:r>
              <a:rPr lang="en-US" dirty="0" err="1" smtClean="0"/>
              <a:t>hele</a:t>
            </a:r>
            <a:r>
              <a:rPr lang="en-US" dirty="0" smtClean="0"/>
              <a:t> </a:t>
            </a:r>
            <a:r>
              <a:rPr lang="en-US" dirty="0" err="1" smtClean="0"/>
              <a:t>landkaart</a:t>
            </a:r>
            <a:endParaRPr lang="en-US" dirty="0" smtClean="0"/>
          </a:p>
          <a:p>
            <a:r>
              <a:rPr lang="en-US" dirty="0" err="1" smtClean="0"/>
              <a:t>Herhaal</a:t>
            </a:r>
            <a:r>
              <a:rPr lang="en-US" dirty="0" smtClean="0"/>
              <a:t> 1000 x en </a:t>
            </a:r>
            <a:r>
              <a:rPr lang="en-US" dirty="0" err="1" smtClean="0"/>
              <a:t>zoek</a:t>
            </a:r>
            <a:r>
              <a:rPr lang="en-US" dirty="0" smtClean="0"/>
              <a:t> de </a:t>
            </a:r>
            <a:r>
              <a:rPr lang="en-US" dirty="0" err="1" smtClean="0"/>
              <a:t>beste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daaruit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79879" y="151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hermafbeelding 2015-12-17 om 13.41.5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2"/>
          <a:stretch/>
        </p:blipFill>
        <p:spPr>
          <a:xfrm>
            <a:off x="9242107" y="384450"/>
            <a:ext cx="2783934" cy="598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l="2321" t="2812" r="2161" b="3070"/>
          <a:stretch/>
        </p:blipFill>
        <p:spPr>
          <a:xfrm>
            <a:off x="0" y="0"/>
            <a:ext cx="12192000" cy="6930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97" y="454374"/>
            <a:ext cx="4621962" cy="1280890"/>
          </a:xfrm>
        </p:spPr>
        <p:txBody>
          <a:bodyPr/>
          <a:lstStyle/>
          <a:p>
            <a:r>
              <a:rPr lang="en-US" dirty="0" err="1" smtClean="0"/>
              <a:t>Visualisatie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583" y="2037250"/>
            <a:ext cx="5530033" cy="4255463"/>
          </a:xfrm>
        </p:spPr>
        <p:txBody>
          <a:bodyPr/>
          <a:lstStyle/>
          <a:p>
            <a:r>
              <a:rPr lang="en-US" dirty="0" err="1" smtClean="0"/>
              <a:t>Neworkx</a:t>
            </a:r>
            <a:endParaRPr lang="en-US" dirty="0" smtClean="0"/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eveel</a:t>
            </a:r>
            <a:r>
              <a:rPr lang="en-US" dirty="0" smtClean="0"/>
              <a:t> nodes: </a:t>
            </a:r>
            <a:r>
              <a:rPr lang="en-US" dirty="0" err="1" smtClean="0"/>
              <a:t>onduidelijk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Optimalisatie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Lijntjes</a:t>
            </a:r>
            <a:r>
              <a:rPr lang="en-US" dirty="0" smtClean="0"/>
              <a:t> </a:t>
            </a:r>
            <a:r>
              <a:rPr lang="en-US" dirty="0" err="1" smtClean="0"/>
              <a:t>mogen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overkruisen</a:t>
            </a:r>
            <a:endParaRPr lang="en-US" dirty="0"/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r>
              <a:rPr lang="en-US" dirty="0" smtClean="0"/>
              <a:t> met </a:t>
            </a:r>
            <a:r>
              <a:rPr lang="en-US" dirty="0" err="1" smtClean="0"/>
              <a:t>Networkx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810" t="16688" r="15021" b="15211"/>
          <a:stretch/>
        </p:blipFill>
        <p:spPr>
          <a:xfrm>
            <a:off x="6433552" y="390789"/>
            <a:ext cx="5414790" cy="4243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8572766" y="4665032"/>
            <a:ext cx="141299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n>
                  <a:solidFill>
                    <a:srgbClr val="C0504D"/>
                  </a:solidFill>
                </a:ln>
              </a:rPr>
              <a:t>Pennsylvenia</a:t>
            </a:r>
            <a:endParaRPr lang="en-US" dirty="0" smtClean="0">
              <a:ln>
                <a:solidFill>
                  <a:srgbClr val="C0504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787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</TotalTime>
  <Words>481</Words>
  <Application>Microsoft Macintosh PowerPoint</Application>
  <PresentationFormat>Custom</PresentationFormat>
  <Paragraphs>118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 Design</vt:lpstr>
      <vt:lpstr>Kaartkleuren</vt:lpstr>
      <vt:lpstr>Structuur</vt:lpstr>
      <vt:lpstr>Probleemkeuze en probleemstelling</vt:lpstr>
      <vt:lpstr>Toestandruimte &amp; Four Color Theorem </vt:lpstr>
      <vt:lpstr>Plan van aanpak</vt:lpstr>
      <vt:lpstr>Heuristieken</vt:lpstr>
      <vt:lpstr>Heuristiek Random Sampling</vt:lpstr>
      <vt:lpstr>Heuristiek Gericht Kleuren</vt:lpstr>
      <vt:lpstr>Visualisatie</vt:lpstr>
      <vt:lpstr>PowerPoint Presentation</vt:lpstr>
      <vt:lpstr>  </vt:lpstr>
      <vt:lpstr>Resultaten</vt:lpstr>
      <vt:lpstr>Pennsylvania</vt:lpstr>
      <vt:lpstr>India</vt:lpstr>
      <vt:lpstr>Social Network</vt:lpstr>
      <vt:lpstr>Conclusie</vt:lpstr>
      <vt:lpstr>Bedankt voor jullie aandacht. Zijn er nog vragen?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PnA - Alwin Lijdsman</dc:creator>
  <cp:lastModifiedBy>L</cp:lastModifiedBy>
  <cp:revision>73</cp:revision>
  <dcterms:created xsi:type="dcterms:W3CDTF">2015-12-09T14:52:43Z</dcterms:created>
  <dcterms:modified xsi:type="dcterms:W3CDTF">2015-12-17T12:43:23Z</dcterms:modified>
</cp:coreProperties>
</file>